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notesMasterIdLst>
    <p:notesMasterId r:id="rId16"/>
  </p:notesMasterIdLst>
  <p:sldIdLst>
    <p:sldId id="256" r:id="rId2"/>
    <p:sldId id="264" r:id="rId3"/>
    <p:sldId id="257" r:id="rId4"/>
    <p:sldId id="258" r:id="rId5"/>
    <p:sldId id="265" r:id="rId6"/>
    <p:sldId id="259" r:id="rId7"/>
    <p:sldId id="261" r:id="rId8"/>
    <p:sldId id="262" r:id="rId9"/>
    <p:sldId id="263" r:id="rId10"/>
    <p:sldId id="269" r:id="rId11"/>
    <p:sldId id="267" r:id="rId12"/>
    <p:sldId id="266" r:id="rId13"/>
    <p:sldId id="271" r:id="rId14"/>
    <p:sldId id="268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EAA37-FEE4-4C61-B0C4-55F5E3EAC628}" type="datetimeFigureOut">
              <a:rPr lang="es-ES" smtClean="0"/>
              <a:t>18/01/2023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77BBF-BB93-4212-8ABC-6D01DA1841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794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Dato curioso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77BBF-BB93-4212-8ABC-6D01DA1841E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0813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Ya sin trabajo, me toco aplicar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77BBF-BB93-4212-8ABC-6D01DA1841E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4897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Próximos a graduarnos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77BBF-BB93-4212-8ABC-6D01DA1841E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3476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2021-2022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77BBF-BB93-4212-8ABC-6D01DA1841E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7268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Intermedio</a:t>
            </a:r>
            <a:endParaRPr lang="en-CA" dirty="0"/>
          </a:p>
          <a:p>
            <a:r>
              <a:rPr lang="en-CA" dirty="0"/>
              <a:t>senior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77BBF-BB93-4212-8ABC-6D01DA1841E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109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Intermedio</a:t>
            </a:r>
            <a:endParaRPr lang="en-CA" dirty="0"/>
          </a:p>
          <a:p>
            <a:r>
              <a:rPr lang="en-CA" dirty="0"/>
              <a:t>senior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77BBF-BB93-4212-8ABC-6D01DA1841E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3107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E6C4F-2006-498D-96BA-FCE61A51A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F9C6F8-2CC7-4B25-A3D5-481FC5839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EF74FA-1FDE-4D53-8AF4-95048CA9B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3ED0C9-2DEB-4F49-95CA-F5547F4C4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82DA72-4D10-4831-BC0A-56A5B2264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83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4BC17C-4A7F-40B1-9A7A-05F28D59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9AB08B4-8325-4476-A32F-7140B166C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50BE8E-0EFD-4AF1-A10B-39DBCD8B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81B307-DFE6-4266-BEF2-994EB31E8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5FCF00-4EDE-4A06-9744-1BD925D0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2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5AAB58-A597-4E4E-B844-93323D688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9DB949E-8EC3-48B6-BBF4-6F6FB66FE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669EE0-CECC-45D8-B8A2-20EDC675B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F16BF6-79E6-4C4C-9F65-AC1790B0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E40BD1-6ED6-4F4C-B591-DCC29889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1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E5AAD-1E73-493B-A950-860F689F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8E043E-EFD1-405F-8A40-DFE6F20C7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D2F947-F2AC-484A-B128-4CBFB30DA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A15C3E-1E28-41E8-A639-8616887C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25B05D-75F9-48BB-AF03-BB9323447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00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E2266-8A79-42E0-8D0C-2BEF3010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C968AF-2AB6-4A91-B75F-3580ACAA7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E33EBF-D1FF-4E1B-8F3A-39C637D1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A635FA-A73F-4C95-8051-714E8EE6A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E20081-0DCF-4AE5-BB9D-5EE03490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58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AAAA-0145-44E2-975B-4D7F5799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E0AC4F-CFE1-4EDC-9F4B-383F7A516C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AF3F3A2-3B4B-44A1-8134-67DFAE329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62D401-4AC1-4CB9-9281-02BA9A0B4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9753C8-D070-409C-8E3E-E2EC51767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E22801-F7BE-49BF-9552-C3B888CB6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9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1541A-00D4-49D8-8C58-A444D7D5D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323625-F17C-42F0-B808-A6868D731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19F9B7-CDE2-4EBF-8A27-6F37433F1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49F5AF-184F-41DA-8572-F8720F446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7C02090-8E80-47DD-B136-749C6F4E01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9001AC5-6E06-4F22-9D9F-5052ACAD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486D333-4AC6-4E34-8C98-B0876F4CF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82F4779-F95B-4B83-8AC3-566DFBAE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99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C39E2-90FA-4D38-A6AF-3357F34F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F4610D-23EB-440F-906E-70E4E0F1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86A20AF-C3D4-41DB-9F77-5B0A4BB39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D9C9756-5CFB-417A-9698-553FEE7E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401020E-C3CA-4EF9-ACB3-2B8A9237F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7425BE4-04A1-4EEA-9536-9D467326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ECE65D-7D71-45B7-A39D-F450664A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3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40BC0-F723-44A6-B0AC-CB7D94DE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04B563-1494-4F40-9AF5-22BE2210A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AE2317-4607-4924-94F1-14D318D7B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5FB9AF-7642-4DC1-8CBC-D02B4BABC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3EE759-42A1-47B6-BFF1-4B72D24C7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7EB17B-6961-4CE1-B9FF-FFE6E9B26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8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E3A5E-4E64-474F-9F1C-F0A9DDD2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339B717-B247-4CE0-8F8E-8B6D204A1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339AD3-31B4-4FF5-A2F6-41FB7C5F5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EFBBE1-7897-469B-A181-6DD6D68D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2CF729-D5F1-4580-A558-0CD83D10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A9D8C7-1A45-47C0-94A3-D8944021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59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036717E-BB3F-438D-B320-FAECDAD71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4F88DC-361F-4BA2-BA64-CB64D60CA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E645FC-1D5D-470F-8547-83694426E5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D4F288-90E1-475D-B870-EABD80F2DF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491D83-840D-4F3E-A2EF-EF235B92C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97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C28DE-60DC-446F-8822-34B7208C5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s-MX" sz="5400"/>
              <a:t>Transición</a:t>
            </a:r>
            <a:br>
              <a:rPr lang="es-MX" sz="5400"/>
            </a:br>
            <a:r>
              <a:rPr lang="es-MX" sz="5400"/>
              <a:t>a </a:t>
            </a:r>
            <a:br>
              <a:rPr lang="es-MX" sz="5400"/>
            </a:br>
            <a:r>
              <a:rPr lang="es-MX" sz="5400"/>
              <a:t>Data Science</a:t>
            </a:r>
            <a:endParaRPr lang="es-ES" sz="54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3CF747-7FC8-4239-889B-D81F14F02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s-MX" sz="2000"/>
              <a:t>Montserrat Labrada</a:t>
            </a:r>
            <a:endParaRPr lang="es-ES" sz="2000"/>
          </a:p>
        </p:txBody>
      </p:sp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Data Analytics vs. Data Science | CompTIA">
            <a:extLst>
              <a:ext uri="{FF2B5EF4-FFF2-40B4-BE49-F238E27FC236}">
                <a16:creationId xmlns:a16="http://schemas.microsoft.com/office/drawing/2014/main" id="{EA12C8F6-0370-4086-AFBE-93C9534A9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" r="25770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893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4E2051D-D639-4539-B652-F72C2FB53762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Salario Promedio por Posición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E1A5BBA-5D64-49AE-8FE6-994481B9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676" y="1736187"/>
            <a:ext cx="7969964" cy="474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98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4">
            <a:extLst>
              <a:ext uri="{FF2B5EF4-FFF2-40B4-BE49-F238E27FC236}">
                <a16:creationId xmlns:a16="http://schemas.microsoft.com/office/drawing/2014/main" id="{4FD4A2AD-E2FD-4CAD-8DEF-75993D7E4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430E65E5-31AD-4B0E-8D4C-6526CAAE2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28">
            <a:extLst>
              <a:ext uri="{FF2B5EF4-FFF2-40B4-BE49-F238E27FC236}">
                <a16:creationId xmlns:a16="http://schemas.microsoft.com/office/drawing/2014/main" id="{1B65B678-A993-4BFF-AE12-E1A2FC66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21" y="0"/>
            <a:ext cx="5646974" cy="6483075"/>
            <a:chOff x="-19221" y="0"/>
            <a:chExt cx="5646974" cy="6483075"/>
          </a:xfrm>
        </p:grpSpPr>
        <p:sp>
          <p:nvSpPr>
            <p:cNvPr id="37" name="Freeform: Shape 29">
              <a:extLst>
                <a:ext uri="{FF2B5EF4-FFF2-40B4-BE49-F238E27FC236}">
                  <a16:creationId xmlns:a16="http://schemas.microsoft.com/office/drawing/2014/main" id="{265A95B7-D327-4B86-92B5-EC4B891D5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: Shape 30">
              <a:extLst>
                <a:ext uri="{FF2B5EF4-FFF2-40B4-BE49-F238E27FC236}">
                  <a16:creationId xmlns:a16="http://schemas.microsoft.com/office/drawing/2014/main" id="{F1E75360-B005-450D-92A5-52D302149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31">
              <a:extLst>
                <a:ext uri="{FF2B5EF4-FFF2-40B4-BE49-F238E27FC236}">
                  <a16:creationId xmlns:a16="http://schemas.microsoft.com/office/drawing/2014/main" id="{B0436CEA-83DB-4E89-8B52-8D9168AD5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00AFA37-9373-4E36-8BDE-B16B2486C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20E92A43-A0BD-449D-A178-E89C0215C586}"/>
              </a:ext>
            </a:extLst>
          </p:cNvPr>
          <p:cNvSpPr txBox="1">
            <a:spLocks/>
          </p:cNvSpPr>
          <p:nvPr/>
        </p:nvSpPr>
        <p:spPr>
          <a:xfrm>
            <a:off x="804672" y="3121701"/>
            <a:ext cx="3658053" cy="21601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7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Salario Promedio de acuerdo a nivel de Experiencia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DF1661C-A057-42E8-818B-BDA40BAB4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072" y="1475418"/>
            <a:ext cx="6135476" cy="43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45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61C5602-4E6E-497B-9277-9BF78B855095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Número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ofertas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nivel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Experiencia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A298A8-9D03-44DF-85C9-28768F0BE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0405" y="1675227"/>
            <a:ext cx="5582315" cy="46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52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61C5602-4E6E-497B-9277-9BF78B855095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Industrias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ofertas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D.S.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F5001B-5298-4292-8BC8-2A33A3FC0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951" y="1888896"/>
            <a:ext cx="8426883" cy="463573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A4E8594-C955-40EE-A82D-E61C8585E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62" y="2399818"/>
            <a:ext cx="1458652" cy="10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65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36E86B-6545-49D8-9F0C-01BA0A9BF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29" y="1132764"/>
            <a:ext cx="4609243" cy="44133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6554B472-7FDB-4AB1-8D7D-0377A7E4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33" y="2114445"/>
            <a:ext cx="4644528" cy="244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02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3F02BF-97F9-4DEB-8BA4-55F947AC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150" y="310307"/>
            <a:ext cx="3685032" cy="160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>
                <a:latin typeface="+mn-lt"/>
                <a:ea typeface="+mn-ea"/>
                <a:cs typeface="+mn-cs"/>
              </a:rPr>
              <a:t>Saskatchewan</a:t>
            </a:r>
            <a:endParaRPr lang="en-US" sz="4000" b="1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893A10-8AD6-46E3-9B66-8357D443DECA}"/>
              </a:ext>
            </a:extLst>
          </p:cNvPr>
          <p:cNvSpPr txBox="1">
            <a:spLocks/>
          </p:cNvSpPr>
          <p:nvPr/>
        </p:nvSpPr>
        <p:spPr>
          <a:xfrm>
            <a:off x="6329680" y="91440"/>
            <a:ext cx="5416717" cy="2329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latin typeface="+mn-lt"/>
                <a:ea typeface="+mn-ea"/>
                <a:cs typeface="+mn-cs"/>
              </a:rPr>
              <a:t>PIB – </a:t>
            </a:r>
            <a:r>
              <a:rPr lang="en-US" sz="4000" dirty="0" err="1">
                <a:latin typeface="+mn-lt"/>
                <a:ea typeface="+mn-ea"/>
                <a:cs typeface="+mn-cs"/>
              </a:rPr>
              <a:t>Industria</a:t>
            </a:r>
            <a:r>
              <a:rPr lang="en-US" sz="4000" dirty="0">
                <a:latin typeface="+mn-lt"/>
                <a:ea typeface="+mn-ea"/>
                <a:cs typeface="+mn-cs"/>
              </a:rPr>
              <a:t> </a:t>
            </a:r>
            <a:r>
              <a:rPr lang="en-US" sz="4000" dirty="0" err="1">
                <a:latin typeface="+mn-lt"/>
                <a:ea typeface="+mn-ea"/>
                <a:cs typeface="+mn-cs"/>
              </a:rPr>
              <a:t>Manufactura</a:t>
            </a:r>
            <a:r>
              <a:rPr lang="en-US" sz="4000" dirty="0">
                <a:latin typeface="+mn-lt"/>
                <a:ea typeface="+mn-ea"/>
                <a:cs typeface="+mn-cs"/>
              </a:rPr>
              <a:t> </a:t>
            </a:r>
            <a:r>
              <a:rPr lang="en-US" sz="4000" dirty="0" err="1">
                <a:latin typeface="+mn-lt"/>
                <a:ea typeface="+mn-ea"/>
                <a:cs typeface="+mn-cs"/>
              </a:rPr>
              <a:t>Química</a:t>
            </a:r>
            <a:r>
              <a:rPr lang="en-US" sz="4000" dirty="0"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Canadian Provinces and Territories">
            <a:extLst>
              <a:ext uri="{FF2B5EF4-FFF2-40B4-BE49-F238E27FC236}">
                <a16:creationId xmlns:a16="http://schemas.microsoft.com/office/drawing/2014/main" id="{F19EABA9-82D3-42CE-9A11-10B031C00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0513" y="2742397"/>
            <a:ext cx="3895669" cy="3291840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19D80C-BE0B-4768-87EC-315ECEFDB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054" y="2742397"/>
            <a:ext cx="4913196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8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DE966C-5538-419F-8E1F-90BD6D734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426" y="2597703"/>
            <a:ext cx="2697208" cy="19601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b="1" dirty="0">
                <a:latin typeface="+mn-lt"/>
                <a:ea typeface="+mn-ea"/>
                <a:cs typeface="+mn-cs"/>
              </a:rPr>
              <a:t>Ing. </a:t>
            </a:r>
            <a:r>
              <a:rPr lang="en-US" sz="3000" b="1" dirty="0" err="1">
                <a:latin typeface="+mn-lt"/>
                <a:ea typeface="+mn-ea"/>
                <a:cs typeface="+mn-cs"/>
              </a:rPr>
              <a:t>Proyectos</a:t>
            </a:r>
            <a:endParaRPr lang="en-US" sz="30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Imagen 4" descr="Dibujo de una hoja verde&#10;&#10;Descripción generada automáticamente con confianza baja">
            <a:extLst>
              <a:ext uri="{FF2B5EF4-FFF2-40B4-BE49-F238E27FC236}">
                <a16:creationId xmlns:a16="http://schemas.microsoft.com/office/drawing/2014/main" id="{20BC411A-6565-4D04-A0B7-9AF895EAE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5" r="-4" b="-4"/>
          <a:stretch/>
        </p:blipFill>
        <p:spPr>
          <a:xfrm>
            <a:off x="7395629" y="2705689"/>
            <a:ext cx="1934870" cy="1744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1A9AA64-23C0-493C-BDBC-653B912EA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7" b="-2"/>
          <a:stretch/>
        </p:blipFill>
        <p:spPr bwMode="auto">
          <a:xfrm>
            <a:off x="20" y="10"/>
            <a:ext cx="7743929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70B11B84-D02F-440F-B1D9-81D76FF516D1}"/>
              </a:ext>
            </a:extLst>
          </p:cNvPr>
          <p:cNvSpPr txBox="1">
            <a:spLocks/>
          </p:cNvSpPr>
          <p:nvPr/>
        </p:nvSpPr>
        <p:spPr>
          <a:xfrm>
            <a:off x="8305958" y="184152"/>
            <a:ext cx="4185915" cy="787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 err="1">
                <a:latin typeface="+mn-lt"/>
                <a:ea typeface="+mn-ea"/>
                <a:cs typeface="+mn-cs"/>
              </a:rPr>
              <a:t>Septiembre</a:t>
            </a:r>
            <a:r>
              <a:rPr lang="en-US" sz="4000" dirty="0">
                <a:latin typeface="+mn-lt"/>
                <a:ea typeface="+mn-ea"/>
                <a:cs typeface="+mn-cs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9383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0E6F71-701D-46B6-BE36-135A23991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484" y="4512530"/>
            <a:ext cx="3912152" cy="13632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50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Julio 2020</a:t>
            </a:r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83FA766D-3260-4E0A-9E7F-A2C93DFF1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8" name="Picture 6" descr="Record Unemployment Fuels Depression &amp; Loss of Identity | Live Science">
            <a:extLst>
              <a:ext uri="{FF2B5EF4-FFF2-40B4-BE49-F238E27FC236}">
                <a16:creationId xmlns:a16="http://schemas.microsoft.com/office/drawing/2014/main" id="{730F1BE8-39D5-4E60-B3B0-2A5E27E02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1" r="14766" b="-2"/>
          <a:stretch/>
        </p:blipFill>
        <p:spPr bwMode="auto">
          <a:xfrm>
            <a:off x="20" y="413156"/>
            <a:ext cx="3933420" cy="5861304"/>
          </a:xfrm>
          <a:custGeom>
            <a:avLst/>
            <a:gdLst/>
            <a:ahLst/>
            <a:cxnLst/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CB435A06-5FFD-4CF8-BE06-3796EC420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Coronavirus hoarding: Why you can stop amassing toilet paper | News |  University of Calgary">
            <a:extLst>
              <a:ext uri="{FF2B5EF4-FFF2-40B4-BE49-F238E27FC236}">
                <a16:creationId xmlns:a16="http://schemas.microsoft.com/office/drawing/2014/main" id="{34B3D51E-46AD-479A-8CC0-81ABB5C42C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1" r="12361" b="2"/>
          <a:stretch/>
        </p:blipFill>
        <p:spPr bwMode="auto">
          <a:xfrm>
            <a:off x="4518135" y="10"/>
            <a:ext cx="3236976" cy="2995146"/>
          </a:xfrm>
          <a:custGeom>
            <a:avLst/>
            <a:gdLst/>
            <a:ahLst/>
            <a:cxnLst/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5E10DA6E-C3FF-4539-BF84-4775BB7E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COVID-19 Information | Adelaide Metcalfe">
            <a:extLst>
              <a:ext uri="{FF2B5EF4-FFF2-40B4-BE49-F238E27FC236}">
                <a16:creationId xmlns:a16="http://schemas.microsoft.com/office/drawing/2014/main" id="{6AC2170B-9FCE-4A71-A08C-9E86D49C1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0" r="28270" b="2"/>
          <a:stretch/>
        </p:blipFill>
        <p:spPr bwMode="auto">
          <a:xfrm>
            <a:off x="8967592" y="2042"/>
            <a:ext cx="3224421" cy="4020664"/>
          </a:xfrm>
          <a:custGeom>
            <a:avLst/>
            <a:gdLst/>
            <a:ahLst/>
            <a:cxnLst/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600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80D20F6E-9D03-481B-BAE3-8AB96A561EEE}"/>
              </a:ext>
            </a:extLst>
          </p:cNvPr>
          <p:cNvSpPr txBox="1">
            <a:spLocks/>
          </p:cNvSpPr>
          <p:nvPr/>
        </p:nvSpPr>
        <p:spPr>
          <a:xfrm>
            <a:off x="1465255" y="673535"/>
            <a:ext cx="9486690" cy="7670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latin typeface="+mn-lt"/>
                <a:ea typeface="+mn-ea"/>
                <a:cs typeface="+mn-cs"/>
              </a:rPr>
              <a:t>Canada Emergency Response Benefit (CERB)</a:t>
            </a:r>
            <a:endParaRPr lang="es-ES" sz="4000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3A49955-B05B-4F4F-BDC5-1F5968C0CC3E}"/>
              </a:ext>
            </a:extLst>
          </p:cNvPr>
          <p:cNvSpPr/>
          <p:nvPr/>
        </p:nvSpPr>
        <p:spPr>
          <a:xfrm>
            <a:off x="8536005" y="2033531"/>
            <a:ext cx="2415940" cy="9817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$2,000 CAD / Mes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05358F5-D835-4606-940F-9126D15C5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237" y="1995030"/>
            <a:ext cx="5867702" cy="417216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53ACDE7-6E87-4067-9137-4C2295746810}"/>
              </a:ext>
            </a:extLst>
          </p:cNvPr>
          <p:cNvSpPr/>
          <p:nvPr/>
        </p:nvSpPr>
        <p:spPr>
          <a:xfrm>
            <a:off x="8536005" y="4187986"/>
            <a:ext cx="2415940" cy="9817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Tasa de Desempleo :</a:t>
            </a:r>
          </a:p>
          <a:p>
            <a:pPr algn="ctr"/>
            <a:r>
              <a:rPr lang="es-MX" dirty="0"/>
              <a:t>13.7%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1748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26D2B-DFEE-4682-9DBC-339BE88D3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1,000 </a:t>
            </a:r>
            <a:r>
              <a:rPr lang="en-US" sz="6000" dirty="0" err="1"/>
              <a:t>Aplicaciones</a:t>
            </a:r>
            <a:r>
              <a:rPr lang="en-US" sz="6000" dirty="0"/>
              <a:t> </a:t>
            </a:r>
            <a:r>
              <a:rPr lang="en-US" sz="6000" dirty="0" err="1"/>
              <a:t>después</a:t>
            </a:r>
            <a:r>
              <a:rPr lang="en-US" sz="6000" dirty="0"/>
              <a:t>…</a:t>
            </a:r>
          </a:p>
        </p:txBody>
      </p:sp>
      <p:pic>
        <p:nvPicPr>
          <p:cNvPr id="7" name="Imagen 6" descr="Mujer sonriendo para la cámara&#10;&#10;Descripción generada automáticamente">
            <a:extLst>
              <a:ext uri="{FF2B5EF4-FFF2-40B4-BE49-F238E27FC236}">
                <a16:creationId xmlns:a16="http://schemas.microsoft.com/office/drawing/2014/main" id="{7C7AE535-44A6-48F4-8439-C5C8FCD120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7200" b="-2"/>
          <a:stretch/>
        </p:blipFill>
        <p:spPr>
          <a:xfrm>
            <a:off x="850196" y="323251"/>
            <a:ext cx="2571260" cy="3840715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127" name="Straight Connector 4120">
            <a:extLst>
              <a:ext uri="{FF2B5EF4-FFF2-40B4-BE49-F238E27FC236}">
                <a16:creationId xmlns:a16="http://schemas.microsoft.com/office/drawing/2014/main" id="{564940E8-4031-4205-8D84-CBBB398C9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12212" y="1183158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4 Common Job Seeker Frustrations and How Your Dealership Can Avoid Them -  AutoSuccessOnline">
            <a:extLst>
              <a:ext uri="{FF2B5EF4-FFF2-40B4-BE49-F238E27FC236}">
                <a16:creationId xmlns:a16="http://schemas.microsoft.com/office/drawing/2014/main" id="{F3272460-C1E4-4671-8AC3-5A022BEC6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" r="33840" b="-1"/>
          <a:stretch/>
        </p:blipFill>
        <p:spPr bwMode="auto">
          <a:xfrm>
            <a:off x="4266078" y="815602"/>
            <a:ext cx="3647276" cy="3080135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28" name="Straight Connector 4122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63558" y="1183158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FA63859A-4CCC-4D4B-B663-5AB7C6A3E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935" y="321731"/>
            <a:ext cx="3762539" cy="418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83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E67C37-DE59-4317-9CF0-252145A02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Septiembre 2022 </a:t>
            </a:r>
          </a:p>
        </p:txBody>
      </p:sp>
      <p:pic>
        <p:nvPicPr>
          <p:cNvPr id="5" name="Marcador de contenido 4" descr="Imagen que contiene firmar, parada, señal, dibujo&#10;&#10;Descripción generada automáticamente">
            <a:extLst>
              <a:ext uri="{FF2B5EF4-FFF2-40B4-BE49-F238E27FC236}">
                <a16:creationId xmlns:a16="http://schemas.microsoft.com/office/drawing/2014/main" id="{E40D71ED-ABA5-4C37-9F32-106FECC17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452" y="478713"/>
            <a:ext cx="2506166" cy="269512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6CF1C1B-1AAC-49D2-8AE7-57C6257D8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930" y="1087920"/>
            <a:ext cx="3419533" cy="208591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569509C-B43D-40BC-8600-F2AFD5651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736" y="3429000"/>
            <a:ext cx="4753030" cy="28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52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4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5F1357-1F9D-49DD-9DF0-F8D28644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Países con Mayor Cantidad de Vacantes en D.S.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FCAFE6C-D185-4547-9585-87A730071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96" b="1"/>
          <a:stretch/>
        </p:blipFill>
        <p:spPr>
          <a:xfrm>
            <a:off x="4051050" y="961812"/>
            <a:ext cx="7163299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98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9BFC348-A7E3-48EB-82A5-E41A28B1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Estados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(US) con mayor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vacantes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D.S.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3F04E9-3D14-456B-A862-F0F91E187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11" b="3789"/>
          <a:stretch/>
        </p:blipFill>
        <p:spPr>
          <a:xfrm>
            <a:off x="4038600" y="1405624"/>
            <a:ext cx="7188199" cy="404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036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512</TotalTime>
  <Words>120</Words>
  <Application>Microsoft Office PowerPoint</Application>
  <PresentationFormat>Panorámica</PresentationFormat>
  <Paragraphs>33</Paragraphs>
  <Slides>14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de Office</vt:lpstr>
      <vt:lpstr>Transición a  Data Science</vt:lpstr>
      <vt:lpstr>Saskatchewan</vt:lpstr>
      <vt:lpstr>Ing. Proyectos</vt:lpstr>
      <vt:lpstr>Julio 2020</vt:lpstr>
      <vt:lpstr>Presentación de PowerPoint</vt:lpstr>
      <vt:lpstr>1,000 Aplicaciones después…</vt:lpstr>
      <vt:lpstr>Septiembre 2022 </vt:lpstr>
      <vt:lpstr>Países con Mayor Cantidad de Vacantes en D.S. </vt:lpstr>
      <vt:lpstr>Estados (US) con mayor número de vacantes en D.S.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Transición a Data Science</dc:title>
  <dc:creator>Stuart Cameron</dc:creator>
  <cp:lastModifiedBy>Stuart Cameron</cp:lastModifiedBy>
  <cp:revision>7</cp:revision>
  <dcterms:created xsi:type="dcterms:W3CDTF">2023-01-16T02:39:48Z</dcterms:created>
  <dcterms:modified xsi:type="dcterms:W3CDTF">2023-01-19T02:19:34Z</dcterms:modified>
</cp:coreProperties>
</file>